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14" r:id="rId3"/>
    <p:sldId id="415" r:id="rId4"/>
    <p:sldId id="416" r:id="rId5"/>
    <p:sldId id="266" r:id="rId6"/>
    <p:sldId id="417" r:id="rId7"/>
    <p:sldId id="418" r:id="rId8"/>
    <p:sldId id="419" r:id="rId9"/>
    <p:sldId id="420" r:id="rId10"/>
    <p:sldId id="440" r:id="rId11"/>
    <p:sldId id="441" r:id="rId12"/>
    <p:sldId id="286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2" r:id="rId24"/>
    <p:sldId id="431" r:id="rId25"/>
    <p:sldId id="433" r:id="rId26"/>
    <p:sldId id="435" r:id="rId27"/>
    <p:sldId id="437" r:id="rId28"/>
    <p:sldId id="438" r:id="rId29"/>
    <p:sldId id="439" r:id="rId30"/>
    <p:sldId id="442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xtine JRD" initials="SJ" lastIdx="1" clrIdx="0">
    <p:extLst>
      <p:ext uri="{19B8F6BF-5375-455C-9EA6-DF929625EA0E}">
        <p15:presenceInfo xmlns:p15="http://schemas.microsoft.com/office/powerpoint/2012/main" userId="0c00bdc1fe1f83ad" providerId="Windows Live"/>
      </p:ext>
    </p:extLst>
  </p:cmAuthor>
  <p:cmAuthor id="2" name="Hélène de CHÂTEAU-THIERRY" initials="HdCT" lastIdx="1" clrIdx="1">
    <p:extLst>
      <p:ext uri="{19B8F6BF-5375-455C-9EA6-DF929625EA0E}">
        <p15:presenceInfo xmlns:p15="http://schemas.microsoft.com/office/powerpoint/2012/main" userId="S::helene.dechateauthierry@reseau-maladies-rares.fr::652d57d7-db84-4a29-8609-d42012dfb9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5BF"/>
    <a:srgbClr val="E51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2FD27-1E1B-40ED-8EAD-1D2DBB4A5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2C130B-E14C-4B77-885D-5F676C6C8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62ABD7-65A3-4C19-84F3-F23C1C32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4AEF38-D521-45A9-9BCE-4A81DE1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7D718-CE27-4240-8F0D-D3E1DBA7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21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31CD0-E86B-49B6-8016-A1A123F9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5A6317-6A8A-41D8-AA16-40C7C7B7E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2A46DB-5210-4787-AB9B-EABA066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D953F-3A92-4E07-9E93-6B30007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DDB8D-7828-4A54-AC59-85782001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30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74D53D-D32A-4369-97B5-37DFD10F5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6D825-E364-40DB-A228-4FC4F7837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56621-3B99-46E9-B99F-1196D540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414EAD-1EB1-4337-BDCF-349B9D82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DB2629-21A8-4531-8FFA-0275BF8F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49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DDD-908F-49F6-990D-2BEB416EAED0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F38-F3ED-4B91-92C6-FAB997A33A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CFCCE-1046-4067-80D8-B9175B74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55" y="2410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ADB5"/>
                </a:solidFill>
                <a:effectLst/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E5E9CF-0C40-4A7B-8081-DF7D3DE0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B7D0-4C3A-4989-AAF1-9377C11D5DF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A89D9D-CCBF-44A1-B5B8-A117ECA7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474129-81F9-4D9A-89F8-86E3B3AE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352-9FD6-466F-8F5A-F375635A408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A104405-F32C-433B-B9B8-83D98B4DA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5838" y="2011363"/>
            <a:ext cx="5410200" cy="22399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ADB5"/>
              </a:buClr>
              <a:buSzPct val="100000"/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rgbClr val="22ADB5"/>
              </a:buClr>
              <a:buSzPct val="100000"/>
              <a:buFont typeface="Calibri" panose="020F0502020204030204" pitchFamily="34" charset="0"/>
              <a:buChar char="●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522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A348A-012D-4A23-A5D6-DF8F5316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DA558-12C5-429B-BE23-A9FAB6B07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E3A5C-775E-40F5-88F7-E0018E99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25D1F-D893-456A-A36A-7CFC588E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D4068-57D9-4C02-966E-CED0A79D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6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1A998-CE4F-4608-A721-4E7DACD5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DE139E-0FD2-48C5-963C-898D1A82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5459C-470F-4038-9251-E6AAB74E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07F98-7238-48FA-9FEF-0D9044BC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28F56-C161-4431-BE3E-0FFC3464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12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247A7-0440-4252-869A-E455E763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93B38-1B8F-441B-891C-E37300703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1CE0F2-9381-4C9A-8771-A8FA8A43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479489-2190-455E-94F9-C0720ABA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32DAF-D592-4154-89B6-F2F96100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D915A6-1F87-4ED0-88B2-F9C874D6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4E7C4-7B6E-4C82-9ABE-AE9F3CB4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79C274-87F2-4F68-8C3F-CD9C18BD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5582E-A703-40EF-9DCA-CD9E8EDFA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4A50B9-2051-45F0-BF48-9C3B3150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11E945-FE96-4E05-A4A4-30FCF7645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41A862-E887-4978-B80F-AB4086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37ECEC-3B6B-4E10-BC10-E5FE69C4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495568-0D02-410F-95B7-EB73C85D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6DE52-A6E2-4457-8519-5BEC9B96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5197E5-2873-4819-869D-97CC874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64F16-F142-435C-AABA-DF0288D7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2C4A63-A7C3-4BD0-B2C0-2688A8D1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20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99E733-EAF4-46F2-9858-4F71AA5A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67D110-B0C3-4E3F-A886-DF98E6C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CE8014-0F05-4CCE-A3F1-569B6E2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4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E364E-29B7-4078-A9C7-E11F07DF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5F444-D110-48FE-AA0A-129A44B7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014B7D-C4C2-4CB1-A324-A8CC31F0E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86DCBF-52E4-4A99-A81A-87680503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50D602-6AF9-403B-A8D2-D6CC2E07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BE7435-0EE5-475D-A0D0-49B08A64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3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25E4F-9D01-4A5A-A06E-569557B1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0A34B6-AD46-4112-9C6A-3322F2093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02D993-0E2B-405E-B4CB-DFEC851D4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32BA5A-7E1F-4008-B2CD-2B2CB65E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564C15-D704-4421-AA0F-154CD269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4102DC-6ED7-49C7-82C0-2C30A64E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8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0BEE2B-D664-4F1F-B850-794EA515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BF7440-260B-40D4-9277-B32339D63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7225E-FA13-4B0C-BCC3-B7960F29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482B-B3C4-48A3-8E5C-DDDFC033D6C4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F1AEBE-E46C-4BCF-B684-986449585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30CE29-B6F7-4A99-8AF7-471591C7B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21BD-4EA9-42EF-87D6-0D7221A44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9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EDDD-908F-49F6-990D-2BEB416EAED0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CF38-F3ED-4B91-92C6-FAB997A33A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0" y="6203576"/>
            <a:ext cx="12209929" cy="654424"/>
          </a:xfrm>
          <a:prstGeom prst="roundRect">
            <a:avLst/>
          </a:prstGeom>
          <a:solidFill>
            <a:srgbClr val="EE42D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www.reseau-maladies-rares.fr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80682"/>
            <a:ext cx="1538052" cy="1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CodeArticle.do?cidTexte=LEGITEXT000006074069&amp;idArticle=LEGIARTI000006797050&amp;dateTexte=&amp;categorieLien=cid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dph31.fr/ou-en-est-mon-dossie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SaLMQFSAq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alliance-maladies-rares.org/wp-content/uploads/2021/02/Doc-complementaire-MDPH_210127_PROTEGE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94F07-49BF-4504-9A34-A4C1ECA6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526" y="1122363"/>
            <a:ext cx="8702842" cy="821847"/>
          </a:xfrm>
        </p:spPr>
        <p:txBody>
          <a:bodyPr/>
          <a:lstStyle/>
          <a:p>
            <a:br>
              <a:rPr lang="fr-FR" sz="4000" b="1" kern="0" baseline="30000" dirty="0">
                <a:solidFill>
                  <a:srgbClr val="E5147C"/>
                </a:solidFill>
                <a:latin typeface="Arial" panose="020B0604020202020204" pitchFamily="34" charset="0"/>
              </a:rPr>
            </a:br>
            <a:br>
              <a:rPr lang="fr-FR" sz="4000" b="1" kern="0" baseline="30000" dirty="0">
                <a:solidFill>
                  <a:srgbClr val="E5147C"/>
                </a:solidFill>
                <a:latin typeface="Arial" panose="020B0604020202020204" pitchFamily="34" charset="0"/>
              </a:rPr>
            </a:br>
            <a:br>
              <a:rPr lang="fr-FR" sz="4000" b="1" kern="0" baseline="30000" dirty="0">
                <a:solidFill>
                  <a:srgbClr val="E5147C"/>
                </a:solidFill>
                <a:latin typeface="Arial" panose="020B0604020202020204" pitchFamily="34" charset="0"/>
              </a:rPr>
            </a:br>
            <a:br>
              <a:rPr lang="fr-FR" sz="4000" b="0" kern="0" dirty="0">
                <a:solidFill>
                  <a:srgbClr val="E5147C"/>
                </a:solidFill>
                <a:effectLst/>
                <a:latin typeface="+mn-lt"/>
              </a:rPr>
            </a:br>
            <a:r>
              <a:rPr lang="fr-FR" sz="4000" kern="0" baseline="30000" dirty="0">
                <a:solidFill>
                  <a:srgbClr val="E5147C"/>
                </a:solidFill>
                <a:latin typeface="+mn-lt"/>
              </a:rPr>
              <a:t>1er</a:t>
            </a:r>
            <a:r>
              <a:rPr lang="fr-FR" sz="4000" kern="0" dirty="0">
                <a:solidFill>
                  <a:srgbClr val="E5147C"/>
                </a:solidFill>
                <a:latin typeface="+mn-lt"/>
              </a:rPr>
              <a:t> Webinaire</a:t>
            </a:r>
            <a:br>
              <a:rPr lang="fr-FR" sz="4000" kern="0" dirty="0">
                <a:solidFill>
                  <a:srgbClr val="F79646"/>
                </a:solidFill>
                <a:latin typeface="+mn-lt"/>
              </a:rPr>
            </a:br>
            <a:r>
              <a:rPr lang="fr-FR" sz="4000" b="1" kern="0" dirty="0">
                <a:solidFill>
                  <a:srgbClr val="E5147C"/>
                </a:solidFill>
                <a:latin typeface="+mn-lt"/>
              </a:rPr>
              <a:t>Bien remplir son dossier  MDPH </a:t>
            </a:r>
            <a:br>
              <a:rPr lang="fr-FR" sz="4000" b="1" kern="0" dirty="0">
                <a:solidFill>
                  <a:srgbClr val="E5147C"/>
                </a:solidFill>
                <a:latin typeface="+mn-lt"/>
              </a:rPr>
            </a:br>
            <a:r>
              <a:rPr lang="fr-FR" sz="4000" b="1" kern="0" dirty="0">
                <a:solidFill>
                  <a:srgbClr val="E5147C"/>
                </a:solidFill>
                <a:latin typeface="+mn-lt"/>
              </a:rPr>
              <a:t>pour sa maladie rare</a:t>
            </a:r>
            <a:endParaRPr lang="fr-FR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49C47-A9BD-4622-94BD-F58F13A49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44210"/>
            <a:ext cx="10438701" cy="3791427"/>
          </a:xfrm>
        </p:spPr>
        <p:txBody>
          <a:bodyPr/>
          <a:lstStyle/>
          <a:p>
            <a:endParaRPr lang="fr-FR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kern="0" dirty="0">
                <a:solidFill>
                  <a:srgbClr val="14B5BF"/>
                </a:solidFill>
                <a:effectLst/>
                <a:latin typeface="Arial" panose="020B0604020202020204" pitchFamily="34" charset="0"/>
              </a:rPr>
              <a:t>Sixtine Jardé, </a:t>
            </a:r>
          </a:p>
          <a:p>
            <a:r>
              <a:rPr lang="fr-FR" sz="1600" kern="0" dirty="0">
                <a:effectLst/>
                <a:latin typeface="Arial" panose="020B0604020202020204" pitchFamily="34" charset="0"/>
              </a:rPr>
              <a:t>cheffe de projet médico-social dédiée aux maladies rares</a:t>
            </a:r>
          </a:p>
          <a:p>
            <a:r>
              <a:rPr lang="fr-FR" sz="2000" kern="0" dirty="0">
                <a:solidFill>
                  <a:srgbClr val="14B5BF"/>
                </a:solidFill>
                <a:effectLst/>
                <a:latin typeface="Arial" panose="020B0604020202020204" pitchFamily="34" charset="0"/>
              </a:rPr>
              <a:t>Virginie </a:t>
            </a:r>
            <a:r>
              <a:rPr lang="fr-FR" sz="2000" kern="0" dirty="0" err="1">
                <a:solidFill>
                  <a:srgbClr val="14B5BF"/>
                </a:solidFill>
                <a:effectLst/>
                <a:latin typeface="Arial" panose="020B0604020202020204" pitchFamily="34" charset="0"/>
              </a:rPr>
              <a:t>Allingry</a:t>
            </a:r>
            <a:r>
              <a:rPr lang="fr-FR" sz="2000" kern="0" dirty="0">
                <a:solidFill>
                  <a:srgbClr val="14B5BF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fr-FR" sz="1600" kern="0" dirty="0">
                <a:effectLst/>
                <a:latin typeface="Arial" panose="020B0604020202020204" pitchFamily="34" charset="0"/>
              </a:rPr>
              <a:t>assistante sociale au réseau maladies rares </a:t>
            </a:r>
          </a:p>
          <a:p>
            <a:endParaRPr lang="fr-FR" sz="1600" b="1" dirty="0"/>
          </a:p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Merci de bien vouloir couper votre micro et votre caméra</a:t>
            </a:r>
          </a:p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Et d’écrire vos questions dans la partie « chat ».</a:t>
            </a:r>
          </a:p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Pour votre information, la partie « présentation » sera enregistrée.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157" y="324048"/>
            <a:ext cx="10232171" cy="1030825"/>
          </a:xfrm>
        </p:spPr>
        <p:txBody>
          <a:bodyPr/>
          <a:lstStyle/>
          <a:p>
            <a:pPr algn="ctr"/>
            <a:r>
              <a:rPr lang="fr-FR" sz="4000" b="0" dirty="0">
                <a:latin typeface="+mn-lt"/>
              </a:rPr>
              <a:t>Le parcours du dossier</a:t>
            </a:r>
            <a:r>
              <a:rPr lang="fr-FR" sz="4000" b="0" dirty="0">
                <a:solidFill>
                  <a:srgbClr val="14B5BF"/>
                </a:solidFill>
                <a:latin typeface="+mn-lt"/>
              </a:rPr>
              <a:t> MDPH </a:t>
            </a:r>
            <a:endParaRPr lang="fr-FR" sz="4000" b="0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4E6187-9737-4D0A-A994-3060859B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88" y="1258165"/>
            <a:ext cx="4939546" cy="5275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324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5943B-A540-44E8-A0D2-61F42FD7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50" y="559293"/>
            <a:ext cx="7359588" cy="113139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424C151-4E84-4376-8E53-4D071AC9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917" y="416718"/>
            <a:ext cx="7963621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2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93558"/>
            <a:ext cx="9986555" cy="973034"/>
          </a:xfrm>
        </p:spPr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L’équipe pluridisciplinaire de la MDPH</a:t>
            </a:r>
            <a:r>
              <a:rPr lang="fr-FR" sz="4000" b="0" dirty="0">
                <a:latin typeface="+mn-lt"/>
              </a:rPr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491" y="2011363"/>
            <a:ext cx="10117351" cy="2239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Est composée de professionnels médicaux et paramédicaux avec divers domaines de compétences: scolaire, social, universitaire, emploi, formation professionnelle…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Permet d’évaluer les besoins de compensation du handicap selon la nature et le type de handicap.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91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55" y="639192"/>
            <a:ext cx="10515600" cy="927400"/>
          </a:xfrm>
        </p:spPr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Le PPC : Plan Personnalisé de Compensation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043" y="1566592"/>
            <a:ext cx="10844462" cy="268473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ADB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srgbClr val="002060"/>
                </a:solidFill>
              </a:rPr>
              <a:t>«  Il comprend des propositions de mesures de toute nature, notamment concernant des droits ou prestations mentionnées à </a:t>
            </a:r>
            <a:r>
              <a:rPr lang="fr-FR" sz="2000" dirty="0">
                <a:solidFill>
                  <a:srgbClr val="002060"/>
                </a:solidFill>
                <a:hlinkClick r:id="rId2" tooltip="Code de 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l'article L. 241-6, </a:t>
            </a:r>
            <a:r>
              <a:rPr lang="fr-FR" sz="2000" dirty="0">
                <a:solidFill>
                  <a:srgbClr val="002060"/>
                </a:solidFill>
              </a:rPr>
              <a:t>destinées à apporter, à la personne handicapée, au regard de son projet de vie une compensation aux limitations d’activité ou restrictions de participation à la vie en société qu’elle rencontre du fait de son handicap»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 de l’Action Sociale des Familles Article R146-29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ADB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srgbClr val="002060"/>
                </a:solidFill>
              </a:rPr>
              <a:t>« Le plan de compensation est transmis à la personne handicapée ou, le cas échéant, à son représentant légal, qui dispose d'un délai de quinze jours pour faire connaître ses observations. La Commission des Droits et de l’Autonomie des Personnes Handicapées est informée de ces observations. » </a:t>
            </a:r>
            <a:r>
              <a:rPr lang="fr-FR" sz="2000" i="1" dirty="0">
                <a:solidFill>
                  <a:srgbClr val="002060"/>
                </a:solidFill>
              </a:rPr>
              <a:t>Code de l’Action Sociale des Familles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R146-29</a:t>
            </a:r>
            <a:endParaRPr lang="fr-FR" sz="2000" i="1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Pour contester, </a:t>
            </a:r>
            <a:r>
              <a:rPr lang="fr-FR" sz="2000" b="1" dirty="0">
                <a:solidFill>
                  <a:srgbClr val="002060"/>
                </a:solidFill>
              </a:rPr>
              <a:t>il est nécessaire d’ajouter et compléter les informations déjà fournies 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Il est possible de se faire aider par un assistant social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31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0" dirty="0">
                <a:solidFill>
                  <a:srgbClr val="14B5BF"/>
                </a:solidFill>
                <a:latin typeface="+mn-lt"/>
              </a:rPr>
              <a:t>La CDAPH : </a:t>
            </a:r>
            <a:br>
              <a:rPr lang="fr-FR" sz="4000" b="0" dirty="0">
                <a:solidFill>
                  <a:srgbClr val="14B5BF"/>
                </a:solidFill>
                <a:latin typeface="+mn-lt"/>
              </a:rPr>
            </a:br>
            <a:r>
              <a:rPr lang="fr-FR" sz="4000" b="0" dirty="0">
                <a:solidFill>
                  <a:srgbClr val="14B5BF"/>
                </a:solidFill>
                <a:latin typeface="+mn-lt"/>
              </a:rPr>
              <a:t>la Commission des Droits et de l’Autonomie des Personnes Handicapées 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1" y="1917032"/>
            <a:ext cx="11494168" cy="233429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</a:rPr>
              <a:t>Constituée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des représentants du Département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des services et des établissements publics de l’État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des organismes de protection sociale (CPAM, CAF,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des organisations syndicales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des associations de parents d’élèves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pour au moins un tiers de ses membres, des représentants des personnes handicapées et de leurs familles désignés par les associations représentatives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un membre du Conseil Départemental Consultatif des Personnes Handicapées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des représentants des organismes gestionnaires d’établissements ou de services siègent à la commission avec voix consultative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95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55" y="386511"/>
            <a:ext cx="10515600" cy="1180081"/>
          </a:xfrm>
        </p:spPr>
        <p:txBody>
          <a:bodyPr/>
          <a:lstStyle/>
          <a:p>
            <a:r>
              <a:rPr lang="fr-FR" dirty="0"/>
              <a:t>  </a:t>
            </a:r>
            <a:r>
              <a:rPr lang="fr-FR" sz="4000" b="0" dirty="0">
                <a:latin typeface="+mn-lt"/>
              </a:rPr>
              <a:t>Le dossier MDPH </a:t>
            </a:r>
            <a:r>
              <a:rPr lang="fr-FR" sz="2000" b="0" dirty="0">
                <a:latin typeface="+mn-lt"/>
              </a:rPr>
              <a:t>1/9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356" y="2077375"/>
            <a:ext cx="6809173" cy="2173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err="1"/>
              <a:t>Pdf</a:t>
            </a:r>
            <a:r>
              <a:rPr lang="fr-FR" sz="2000" dirty="0"/>
              <a:t> </a:t>
            </a:r>
            <a:r>
              <a:rPr lang="fr-FR" sz="2000" dirty="0" err="1"/>
              <a:t>reader</a:t>
            </a:r>
            <a:r>
              <a:rPr lang="fr-FR" sz="2000" dirty="0"/>
              <a:t> à enregistrer : plus simple au moment du renouvellement 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Possibilité de noter                                  sur la page de garde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Numéro de dossier important surtout si changement de département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hlinkClick r:id="rId2"/>
              </a:rPr>
              <a:t>https://www.mdph31.fr/ou-en-est-mon-dossier/</a:t>
            </a:r>
            <a:endParaRPr lang="fr-FR" sz="200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B3151D-CF9A-4F13-9F8C-609BE8FE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946" y="176860"/>
            <a:ext cx="4272672" cy="5920913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32CE5656-3F42-463B-9E1F-E24C19EB1EF2}"/>
              </a:ext>
            </a:extLst>
          </p:cNvPr>
          <p:cNvSpPr/>
          <p:nvPr/>
        </p:nvSpPr>
        <p:spPr>
          <a:xfrm>
            <a:off x="3186086" y="2878453"/>
            <a:ext cx="1779204" cy="700490"/>
          </a:xfrm>
          <a:prstGeom prst="wedgeEllipseCallout">
            <a:avLst/>
          </a:prstGeom>
          <a:solidFill>
            <a:srgbClr val="14B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Maladie Rare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D146E7-6D12-4191-88D0-8468958DA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890" y="1058893"/>
            <a:ext cx="1272728" cy="5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31" y="1107831"/>
            <a:ext cx="4290646" cy="2321169"/>
          </a:xfrm>
        </p:spPr>
        <p:txBody>
          <a:bodyPr/>
          <a:lstStyle/>
          <a:p>
            <a:br>
              <a:rPr lang="fr-FR" sz="4400" dirty="0">
                <a:solidFill>
                  <a:srgbClr val="002060"/>
                </a:solidFill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AEE680-DF42-47CF-BD04-97FB31B5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04" y="15263"/>
            <a:ext cx="4489654" cy="62321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2582B5-BE1D-4D87-8744-889E33468DBE}"/>
              </a:ext>
            </a:extLst>
          </p:cNvPr>
          <p:cNvSpPr txBox="1"/>
          <p:nvPr/>
        </p:nvSpPr>
        <p:spPr>
          <a:xfrm>
            <a:off x="2022231" y="338390"/>
            <a:ext cx="5346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14B5BF"/>
                </a:solidFill>
              </a:rPr>
              <a:t>Le dossier MDPH </a:t>
            </a:r>
            <a:r>
              <a:rPr lang="fr-FR" sz="2000" dirty="0">
                <a:solidFill>
                  <a:srgbClr val="14B5BF"/>
                </a:solidFill>
              </a:rPr>
              <a:t>2/9</a:t>
            </a:r>
          </a:p>
        </p:txBody>
      </p:sp>
    </p:spTree>
    <p:extLst>
      <p:ext uri="{BB962C8B-B14F-4D97-AF65-F5344CB8AC3E}">
        <p14:creationId xmlns:p14="http://schemas.microsoft.com/office/powerpoint/2010/main" val="31021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6536" y="2449106"/>
            <a:ext cx="3840162" cy="2239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Noter le référent, travailleur social qui connaît votre situation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097B1F-6AB1-4BD2-9942-1ECED5DD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546" y="26234"/>
            <a:ext cx="4377787" cy="62102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F74DD2-7573-4A58-BEE5-D75BA0C8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331" y="1375968"/>
            <a:ext cx="1804572" cy="8108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57C998-17EB-486B-98CE-1DCE80D76858}"/>
              </a:ext>
            </a:extLst>
          </p:cNvPr>
          <p:cNvSpPr txBox="1"/>
          <p:nvPr/>
        </p:nvSpPr>
        <p:spPr>
          <a:xfrm>
            <a:off x="2095130" y="308788"/>
            <a:ext cx="6977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14B5BF"/>
                </a:solidFill>
              </a:rPr>
              <a:t>Le dossier MDPH </a:t>
            </a:r>
            <a:r>
              <a:rPr lang="fr-FR" sz="2000" dirty="0">
                <a:solidFill>
                  <a:srgbClr val="14B5BF"/>
                </a:solidFill>
              </a:rPr>
              <a:t>3/9</a:t>
            </a:r>
          </a:p>
        </p:txBody>
      </p:sp>
    </p:spTree>
    <p:extLst>
      <p:ext uri="{BB962C8B-B14F-4D97-AF65-F5344CB8AC3E}">
        <p14:creationId xmlns:p14="http://schemas.microsoft.com/office/powerpoint/2010/main" val="40315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Le dossier MDPH </a:t>
            </a:r>
            <a:r>
              <a:rPr lang="fr-FR" sz="2000" b="0" dirty="0">
                <a:solidFill>
                  <a:srgbClr val="14B5BF"/>
                </a:solidFill>
                <a:latin typeface="+mn-lt"/>
              </a:rPr>
              <a:t>4/9</a:t>
            </a:r>
            <a:br>
              <a:rPr lang="fr-FR" sz="2400" dirty="0">
                <a:solidFill>
                  <a:srgbClr val="14B5BF"/>
                </a:solidFill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7486" y="2951044"/>
            <a:ext cx="3768600" cy="2239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Procédure simplifiée si la situation ne change pas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50A88A-FB97-422E-A3E9-A4A394BF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740" y="0"/>
            <a:ext cx="4690815" cy="6256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7EBFB5-E52C-4391-B1D4-991E7795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76" y="1916629"/>
            <a:ext cx="180457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Le dossier MDPH </a:t>
            </a:r>
            <a:r>
              <a:rPr lang="fr-FR" sz="2000" b="0" dirty="0">
                <a:solidFill>
                  <a:srgbClr val="14B5BF"/>
                </a:solidFill>
                <a:latin typeface="+mn-lt"/>
              </a:rPr>
              <a:t>5/9</a:t>
            </a:r>
            <a:br>
              <a:rPr lang="fr-FR" sz="2400" dirty="0">
                <a:solidFill>
                  <a:srgbClr val="14B5BF"/>
                </a:solidFill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75FC2F-8127-4C50-8EFB-512DE161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487" y="0"/>
            <a:ext cx="4778360" cy="67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94F07-49BF-4504-9A34-A4C1ECA6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821"/>
            <a:ext cx="9144000" cy="890337"/>
          </a:xfrm>
        </p:spPr>
        <p:txBody>
          <a:bodyPr/>
          <a:lstStyle/>
          <a:p>
            <a:br>
              <a:rPr lang="fr-FR" sz="4000" b="1" kern="0" baseline="30000" dirty="0">
                <a:solidFill>
                  <a:srgbClr val="E5147C"/>
                </a:solidFill>
                <a:latin typeface="+mn-lt"/>
              </a:rPr>
            </a:br>
            <a:br>
              <a:rPr lang="fr-FR" sz="4000" b="1" kern="0" baseline="30000" dirty="0">
                <a:solidFill>
                  <a:srgbClr val="E5147C"/>
                </a:solidFill>
                <a:latin typeface="+mn-lt"/>
              </a:rPr>
            </a:br>
            <a:br>
              <a:rPr lang="fr-FR" sz="4000" b="1" kern="0" baseline="30000" dirty="0">
                <a:solidFill>
                  <a:srgbClr val="E5147C"/>
                </a:solidFill>
                <a:latin typeface="+mn-lt"/>
              </a:rPr>
            </a:br>
            <a:r>
              <a:rPr lang="fr-FR" sz="4000" dirty="0">
                <a:solidFill>
                  <a:srgbClr val="14B5BF"/>
                </a:solidFill>
                <a:latin typeface="+mn-lt"/>
              </a:rPr>
              <a:t>Le Réseau Maladies Rares Méditerranée</a:t>
            </a:r>
            <a:endParaRPr lang="fr-FR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49C47-A9BD-4622-94BD-F58F13A49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358" y="994611"/>
            <a:ext cx="10884567" cy="465680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 missions principales sont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B5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Contribuer à réduire l’errance diagnostique et l’errance de parcours des personnes atteintes de maladies rares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B5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Améliorer l’accès à l’information et l’orientation des professionnels  et des patients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B5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Former les professionnels de santé, médico-sociaux et sociaux à mieux identifier et prendre en charge les personnes atteintes de maladies rares.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11176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	 - En faisant connaître les Centres experts Maladies Rares des CHU de la Région </a:t>
            </a:r>
          </a:p>
          <a:p>
            <a:pPr marR="11176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2060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	 -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En favorisant le lien ville-hôpital </a:t>
            </a:r>
          </a:p>
          <a:p>
            <a:pPr marR="11176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	 - En apportant un appui aux parcours de soins, de vie et à l'accès aux droits  </a:t>
            </a:r>
            <a:endParaRPr lang="fr-FR" sz="2000" dirty="0">
              <a:solidFill>
                <a:srgbClr val="00206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176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4B5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 Réseau est financé par l’Agence Régionale de Santé Occitanie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8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Le dossier MDPH </a:t>
            </a:r>
            <a:r>
              <a:rPr lang="fr-FR" sz="2000" b="0" dirty="0">
                <a:solidFill>
                  <a:srgbClr val="14B5BF"/>
                </a:solidFill>
                <a:latin typeface="+mn-lt"/>
              </a:rPr>
              <a:t>6/9</a:t>
            </a:r>
            <a:br>
              <a:rPr lang="fr-FR" sz="2400" dirty="0">
                <a:solidFill>
                  <a:srgbClr val="14B5BF"/>
                </a:solidFill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9355" y="3014561"/>
            <a:ext cx="3478807" cy="2239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Partie importante, lister les frais liés au handicap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8C4981-1B7A-4280-A6E2-C7FA97A6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2" y="-64189"/>
            <a:ext cx="4761748" cy="6435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94A18A-B930-44EE-86AC-BFF375F7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77" y="2012025"/>
            <a:ext cx="180457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6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Le dossier MDPH </a:t>
            </a:r>
            <a:r>
              <a:rPr lang="fr-FR" sz="2000" b="0" dirty="0">
                <a:solidFill>
                  <a:srgbClr val="14B5BF"/>
                </a:solidFill>
                <a:latin typeface="+mn-lt"/>
              </a:rPr>
              <a:t>7/9</a:t>
            </a:r>
            <a:br>
              <a:rPr lang="fr-FR" sz="2400" dirty="0">
                <a:solidFill>
                  <a:srgbClr val="14B5BF"/>
                </a:solidFill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9355" y="2993621"/>
            <a:ext cx="4244431" cy="2239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Qu’attendez-vous de la MDPH?</a:t>
            </a:r>
          </a:p>
          <a:p>
            <a:pPr marL="0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N’hésitez pas à cocher ce que vous souhaitez </a:t>
            </a:r>
          </a:p>
          <a:p>
            <a:pPr marL="0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Ce n’est pas le gestionnaire de votre dossier qui va évaluer vos besoins et vous proposer une aide, c’est à vous de faire la demande.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B8E314-6758-401C-87CE-FE4A0A27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58" y="64168"/>
            <a:ext cx="4588337" cy="63014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4C21D2-8DDA-4AE2-98F3-4B63B95E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92" y="1743453"/>
            <a:ext cx="180457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  <a:latin typeface="+mn-lt"/>
              </a:rPr>
              <a:t>Le dossier MDPH </a:t>
            </a:r>
            <a:r>
              <a:rPr lang="fr-FR" sz="2000" b="0" dirty="0">
                <a:solidFill>
                  <a:srgbClr val="14B5BF"/>
                </a:solidFill>
                <a:latin typeface="+mn-lt"/>
              </a:rPr>
              <a:t>8/9</a:t>
            </a:r>
            <a:br>
              <a:rPr lang="fr-FR" sz="2400" dirty="0">
                <a:solidFill>
                  <a:srgbClr val="14B5BF"/>
                </a:solidFill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0" y="2011363"/>
            <a:ext cx="5462337" cy="2239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Cf </a:t>
            </a:r>
            <a:r>
              <a:rPr lang="fr-FR" sz="2000" dirty="0">
                <a:hlinkClick r:id="rId2"/>
              </a:rPr>
              <a:t>tuto</a:t>
            </a:r>
            <a:r>
              <a:rPr lang="fr-FR" sz="2000" dirty="0"/>
              <a:t> projet de vie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6BD259-29C9-4C0C-8DF1-DCD05140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19" y="0"/>
            <a:ext cx="5052234" cy="685800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11F337-86F6-4589-BA4F-BE4629ACC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9" y="2490536"/>
            <a:ext cx="52073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9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14B5BF"/>
                </a:solidFill>
              </a:rPr>
              <a:t>Le dossier MDPH </a:t>
            </a:r>
            <a:r>
              <a:rPr lang="fr-FR" sz="2000" b="0" dirty="0">
                <a:solidFill>
                  <a:srgbClr val="14B5BF"/>
                </a:solidFill>
                <a:latin typeface="+mn-lt"/>
              </a:rPr>
              <a:t>9/9</a:t>
            </a:r>
            <a:br>
              <a:rPr lang="fr-FR" sz="2400" dirty="0">
                <a:solidFill>
                  <a:srgbClr val="14B5BF"/>
                </a:solidFill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1A0ADE-6406-4984-87C2-93A536C8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30" y="0"/>
            <a:ext cx="4559381" cy="62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33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14B5BF"/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941" y="1925053"/>
            <a:ext cx="5092864" cy="2326272"/>
          </a:xfrm>
        </p:spPr>
        <p:txBody>
          <a:bodyPr/>
          <a:lstStyle/>
          <a:p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Formulaire spécifique 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  <a:hlinkClick r:id="rId2"/>
              </a:rPr>
              <a:t>https://www.alliance-maladies-rares.org/wp-content/uploads/2021/02/Doc-complementaire-MDPH_210127_PROTEGE.pdf</a:t>
            </a:r>
            <a:endParaRPr lang="fr-FR" sz="2000" dirty="0">
              <a:solidFill>
                <a:srgbClr val="002060"/>
              </a:solidFill>
            </a:endParaRPr>
          </a:p>
          <a:p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91E6EF-A9E8-40E0-BFC7-15CA1E23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05" y="241029"/>
            <a:ext cx="6655254" cy="5752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910B9B-9B69-4115-AC2F-AD635B5C5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2" y="2032390"/>
            <a:ext cx="180457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15" y="176860"/>
            <a:ext cx="10217285" cy="934185"/>
          </a:xfrm>
        </p:spPr>
        <p:txBody>
          <a:bodyPr/>
          <a:lstStyle/>
          <a:p>
            <a:pPr algn="ctr"/>
            <a:r>
              <a:rPr lang="fr-FR" sz="4000" b="0" dirty="0">
                <a:latin typeface="+mn-lt"/>
              </a:rPr>
              <a:t>Guides pratiques du Réseau Maladies Rares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42FCCD-04BE-4A81-9860-CEB4E5985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55" b="1255"/>
          <a:stretch/>
        </p:blipFill>
        <p:spPr>
          <a:xfrm>
            <a:off x="4692830" y="1956619"/>
            <a:ext cx="7321685" cy="388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683E1-7E9C-48E2-94A4-C4200CF6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68" t="8439" r="24920" b="50000"/>
          <a:stretch/>
        </p:blipFill>
        <p:spPr>
          <a:xfrm>
            <a:off x="177485" y="1638467"/>
            <a:ext cx="4319379" cy="27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1" y="1039631"/>
            <a:ext cx="4375649" cy="3571698"/>
          </a:xfrm>
        </p:spPr>
        <p:txBody>
          <a:bodyPr/>
          <a:lstStyle/>
          <a:p>
            <a:pPr algn="ctr"/>
            <a:br>
              <a:rPr lang="fr-FR" sz="4000" dirty="0">
                <a:solidFill>
                  <a:srgbClr val="14B5BF"/>
                </a:solidFill>
              </a:rPr>
            </a:br>
            <a:br>
              <a:rPr lang="fr-FR" sz="4000" dirty="0">
                <a:solidFill>
                  <a:srgbClr val="14B5BF"/>
                </a:solidFill>
              </a:rPr>
            </a:br>
            <a:r>
              <a:rPr lang="fr-FR" sz="4000" b="0" dirty="0">
                <a:solidFill>
                  <a:srgbClr val="14B5BF"/>
                </a:solidFill>
                <a:latin typeface="+mn-lt"/>
              </a:rPr>
              <a:t>Contester </a:t>
            </a:r>
            <a:br>
              <a:rPr lang="fr-FR" sz="4000" b="0" dirty="0">
                <a:solidFill>
                  <a:srgbClr val="14B5BF"/>
                </a:solidFill>
                <a:latin typeface="+mn-lt"/>
              </a:rPr>
            </a:br>
            <a:r>
              <a:rPr lang="fr-FR" sz="4000" b="0" dirty="0">
                <a:solidFill>
                  <a:srgbClr val="14B5BF"/>
                </a:solidFill>
                <a:latin typeface="+mn-lt"/>
              </a:rPr>
              <a:t>la réponse </a:t>
            </a:r>
            <a:br>
              <a:rPr lang="fr-FR" sz="4000" b="0" dirty="0">
                <a:solidFill>
                  <a:srgbClr val="14B5BF"/>
                </a:solidFill>
                <a:latin typeface="+mn-lt"/>
              </a:rPr>
            </a:br>
            <a:r>
              <a:rPr lang="fr-FR" sz="4000" b="0" dirty="0">
                <a:solidFill>
                  <a:srgbClr val="14B5BF"/>
                </a:solidFill>
                <a:latin typeface="+mn-lt"/>
              </a:rPr>
              <a:t>de la MDPH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2616" y="2011363"/>
            <a:ext cx="2703421" cy="22399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88E5D4F-D5E4-41BA-8681-F88396E2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832" y="0"/>
            <a:ext cx="4944588" cy="67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0" dirty="0">
                <a:solidFill>
                  <a:srgbClr val="14B5BF"/>
                </a:solidFill>
                <a:latin typeface="+mn-lt"/>
              </a:rPr>
              <a:t>Recours</a:t>
            </a:r>
            <a:r>
              <a:rPr lang="fr-FR" sz="4000" b="0" dirty="0">
                <a:latin typeface="+mn-lt"/>
              </a:rPr>
              <a:t> </a:t>
            </a:r>
            <a:r>
              <a:rPr lang="fr-FR" sz="4000" b="0" dirty="0">
                <a:solidFill>
                  <a:srgbClr val="14B5BF"/>
                </a:solidFill>
                <a:latin typeface="+mn-lt"/>
              </a:rPr>
              <a:t>(suite)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3CCF50-5A3B-4D87-88D3-6212304F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27" y="1172344"/>
            <a:ext cx="5975509" cy="51818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2D1D8C-B02B-49A1-BF55-D708782B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37" y="1172344"/>
            <a:ext cx="5879126" cy="52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3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98" y="2663223"/>
            <a:ext cx="8647039" cy="1981199"/>
          </a:xfrm>
        </p:spPr>
        <p:txBody>
          <a:bodyPr/>
          <a:lstStyle/>
          <a:p>
            <a:endParaRPr lang="fr-FR" sz="4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44A50B-4954-45CE-A41A-D81D15702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3"/>
          <a:stretch/>
        </p:blipFill>
        <p:spPr>
          <a:xfrm>
            <a:off x="932155" y="1038685"/>
            <a:ext cx="10878105" cy="5175953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9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915" y="2494547"/>
            <a:ext cx="8647039" cy="1981199"/>
          </a:xfrm>
        </p:spPr>
        <p:txBody>
          <a:bodyPr/>
          <a:lstStyle/>
          <a:p>
            <a:r>
              <a:rPr lang="fr-FR" sz="4000" dirty="0">
                <a:solidFill>
                  <a:srgbClr val="14B5BF"/>
                </a:solidFill>
                <a:latin typeface="+mn-lt"/>
              </a:rPr>
              <a:t>Merci de votre attention</a:t>
            </a:r>
            <a:endParaRPr lang="fr-F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45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94F07-49BF-4504-9A34-A4C1ECA6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323" y="690530"/>
            <a:ext cx="9144000" cy="530654"/>
          </a:xfrm>
        </p:spPr>
        <p:txBody>
          <a:bodyPr/>
          <a:lstStyle/>
          <a:p>
            <a:br>
              <a:rPr lang="fr-FR" sz="4000" b="1" kern="0" baseline="30000" dirty="0">
                <a:solidFill>
                  <a:srgbClr val="E5147C"/>
                </a:solidFill>
                <a:latin typeface="Arial" panose="020B0604020202020204" pitchFamily="34" charset="0"/>
              </a:rPr>
            </a:br>
            <a:br>
              <a:rPr lang="fr-FR" sz="4000" b="1" kern="0" baseline="30000" dirty="0">
                <a:solidFill>
                  <a:srgbClr val="E5147C"/>
                </a:solidFill>
                <a:latin typeface="Arial" panose="020B0604020202020204" pitchFamily="34" charset="0"/>
              </a:rPr>
            </a:br>
            <a:br>
              <a:rPr lang="fr-FR" sz="4000" b="1" kern="0" baseline="30000" dirty="0">
                <a:solidFill>
                  <a:srgbClr val="E5147C"/>
                </a:solidFill>
                <a:latin typeface="Arial" panose="020B0604020202020204" pitchFamily="34" charset="0"/>
              </a:rPr>
            </a:br>
            <a:r>
              <a:rPr lang="fr-FR" sz="4000" dirty="0">
                <a:solidFill>
                  <a:srgbClr val="14B5BF"/>
                </a:solidFill>
                <a:latin typeface="+mn-lt"/>
              </a:rPr>
              <a:t>Programme</a:t>
            </a:r>
            <a:endParaRPr lang="fr-FR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49C47-A9BD-4622-94BD-F58F13A49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369" y="1411550"/>
            <a:ext cx="11726778" cy="4200685"/>
          </a:xfrm>
        </p:spPr>
        <p:txBody>
          <a:bodyPr/>
          <a:lstStyle/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Les spécificités de la maladie rare dans le parcours de vie</a:t>
            </a:r>
          </a:p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Où trouver le dossier MDPH ?</a:t>
            </a:r>
          </a:p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Comment envoyer le dossier ?</a:t>
            </a:r>
          </a:p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Les prestations, allocations et orientations proposées par la MDPH</a:t>
            </a:r>
          </a:p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 certificat médical</a:t>
            </a:r>
          </a:p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 parcours de votre dossier - L’équipe pluridisciplinaire</a:t>
            </a:r>
          </a:p>
          <a:p>
            <a:pPr algn="l"/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			          - Le plan personnalisé de compensation (PPC)</a:t>
            </a:r>
          </a:p>
          <a:p>
            <a:pPr algn="l"/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			          - La commission des droits et de l’autonomie des personnes handicapées 				           (CDAPH)</a:t>
            </a:r>
          </a:p>
          <a:p>
            <a:pPr marL="342900" indent="-342900" algn="l">
              <a:buClr>
                <a:srgbClr val="14B5BF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 dossier MDPH</a:t>
            </a:r>
          </a:p>
          <a:p>
            <a:pPr marL="342900" indent="-342900" algn="l">
              <a:buClr>
                <a:srgbClr val="14B5BF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 formulaire complémentaire de transmission d’informations à la MDPH</a:t>
            </a:r>
          </a:p>
          <a:p>
            <a:pPr marL="342900" indent="-342900" algn="l">
              <a:buClr>
                <a:srgbClr val="14B5BF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 recours et les contestations de la réponse de la MDPH </a:t>
            </a:r>
          </a:p>
          <a:p>
            <a:pPr algn="l"/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	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40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EB035-96B5-459C-8083-E2E61D84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988" y="1114927"/>
            <a:ext cx="6136107" cy="57576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33249-CB46-4AAF-BD42-FEEE0658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084" y="2338761"/>
            <a:ext cx="5759116" cy="2746586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9BF5F17D-38DE-4E1B-959F-34BBD6578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33836"/>
              </p:ext>
            </p:extLst>
          </p:nvPr>
        </p:nvGraphicFramePr>
        <p:xfrm>
          <a:off x="914399" y="49099"/>
          <a:ext cx="10363199" cy="679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1344224" imgH="8019837" progId="AcroExch.Document.DC">
                  <p:embed/>
                </p:oleObj>
              </mc:Choice>
              <mc:Fallback>
                <p:oleObj name="Acrobat Document" r:id="rId3" imgW="11344224" imgH="8019837" progId="AcroExch.Document.DC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49099"/>
                        <a:ext cx="10363199" cy="6799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7DE7E71A-CC50-458D-A33D-5758CF5ECAA4}"/>
              </a:ext>
            </a:extLst>
          </p:cNvPr>
          <p:cNvSpPr/>
          <p:nvPr/>
        </p:nvSpPr>
        <p:spPr>
          <a:xfrm>
            <a:off x="1783783" y="32965"/>
            <a:ext cx="1584176" cy="864096"/>
          </a:xfrm>
          <a:prstGeom prst="wedgeRectCallout">
            <a:avLst>
              <a:gd name="adj1" fmla="val 48141"/>
              <a:gd name="adj2" fmla="val 131979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rgbClr val="E5147C"/>
                </a:solidFill>
              </a:rPr>
              <a:t>Errance de diagnostic 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12B96B6-F28C-4BC7-9067-FBB37C60BB33}"/>
              </a:ext>
            </a:extLst>
          </p:cNvPr>
          <p:cNvSpPr/>
          <p:nvPr/>
        </p:nvSpPr>
        <p:spPr>
          <a:xfrm>
            <a:off x="5303911" y="-190929"/>
            <a:ext cx="1584176" cy="864096"/>
          </a:xfrm>
          <a:prstGeom prst="wedgeRectCallout">
            <a:avLst>
              <a:gd name="adj1" fmla="val -24739"/>
              <a:gd name="adj2" fmla="val 154426"/>
            </a:avLst>
          </a:prstGeom>
          <a:solidFill>
            <a:schemeClr val="bg1"/>
          </a:solidFill>
          <a:ln>
            <a:solidFill>
              <a:srgbClr val="E514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rgbClr val="E5147C"/>
                </a:solidFill>
              </a:rPr>
              <a:t>Méconnaissance</a:t>
            </a:r>
            <a:r>
              <a:rPr lang="fr-FR" sz="1400" b="1" dirty="0">
                <a:solidFill>
                  <a:srgbClr val="E5147C"/>
                </a:solidFill>
              </a:rPr>
              <a:t> 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AC6CD8D-66C0-445F-B6F3-88B1A8ED01D2}"/>
              </a:ext>
            </a:extLst>
          </p:cNvPr>
          <p:cNvSpPr/>
          <p:nvPr/>
        </p:nvSpPr>
        <p:spPr>
          <a:xfrm>
            <a:off x="1134729" y="3284738"/>
            <a:ext cx="1441142" cy="725633"/>
          </a:xfrm>
          <a:prstGeom prst="wedgeRectCallout">
            <a:avLst>
              <a:gd name="adj1" fmla="val 85992"/>
              <a:gd name="adj2" fmla="val -14965"/>
            </a:avLst>
          </a:prstGeom>
          <a:solidFill>
            <a:schemeClr val="bg1"/>
          </a:solidFill>
          <a:ln>
            <a:solidFill>
              <a:srgbClr val="E514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rgbClr val="E5147C"/>
                </a:solidFill>
              </a:rPr>
              <a:t>Eloignement géographique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F8C6C63-D9EB-40C7-90F6-3C2A5A2F4B64}"/>
              </a:ext>
            </a:extLst>
          </p:cNvPr>
          <p:cNvSpPr/>
          <p:nvPr/>
        </p:nvSpPr>
        <p:spPr>
          <a:xfrm>
            <a:off x="10912621" y="3969056"/>
            <a:ext cx="1584176" cy="864096"/>
          </a:xfrm>
          <a:prstGeom prst="wedgeRectCallout">
            <a:avLst>
              <a:gd name="adj1" fmla="val -55325"/>
              <a:gd name="adj2" fmla="val -73169"/>
            </a:avLst>
          </a:prstGeom>
          <a:solidFill>
            <a:schemeClr val="bg1"/>
          </a:solidFill>
          <a:ln>
            <a:solidFill>
              <a:srgbClr val="E514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rgbClr val="E5147C"/>
                </a:solidFill>
              </a:rPr>
              <a:t>Adaptation et rythme soutenu</a:t>
            </a:r>
          </a:p>
        </p:txBody>
      </p:sp>
    </p:spTree>
    <p:extLst>
      <p:ext uri="{BB962C8B-B14F-4D97-AF65-F5344CB8AC3E}">
        <p14:creationId xmlns:p14="http://schemas.microsoft.com/office/powerpoint/2010/main" val="121734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55" y="609600"/>
            <a:ext cx="8662392" cy="956992"/>
          </a:xfrm>
        </p:spPr>
        <p:txBody>
          <a:bodyPr/>
          <a:lstStyle/>
          <a:p>
            <a:pPr algn="ctr"/>
            <a:r>
              <a:rPr lang="fr-FR" sz="4000" b="0" dirty="0">
                <a:solidFill>
                  <a:srgbClr val="14B5BF"/>
                </a:solidFill>
                <a:latin typeface="+mn-lt"/>
              </a:rPr>
              <a:t>Spécificités des maladies rares 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358" y="2011363"/>
            <a:ext cx="10515600" cy="394025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Pourquoi la maladie rare est-elle différente de la maladie chronique connue ? </a:t>
            </a:r>
            <a:endParaRPr lang="fr-FR" sz="2000" dirty="0">
              <a:solidFill>
                <a:schemeClr val="tx2">
                  <a:lumMod val="50000"/>
                </a:schemeClr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Pour plusieurs raisons :</a:t>
            </a:r>
          </a:p>
          <a:p>
            <a:pPr marR="0" lvl="0" algn="l" defTabSz="914400" rtl="0" eaLnBrk="1" fontAlgn="auto" latinLnBrk="0" hangingPunct="1"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  <a:buClr>
                <a:srgbClr val="14B5B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L’errance de diagnostic engendre un retard dans le recours aux dispositifs d’aide 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14B5B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méconnaissance de la maladie, sans représentation collective ne facilite pas la reconnaissance du handicap 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14B5B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L’éloignement géographique entre le centre de référence ou de compétence et le domicile ne facilite pas les échanges entre les différents professionnels médicaux, paramédicaux et sociaux 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14B5B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 rythme soutenu des hospitalisations et des examens médicaux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17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57" y="562981"/>
            <a:ext cx="9007987" cy="1096075"/>
          </a:xfrm>
        </p:spPr>
        <p:txBody>
          <a:bodyPr/>
          <a:lstStyle/>
          <a:p>
            <a:pPr algn="ctr"/>
            <a:r>
              <a:rPr lang="fr-FR" sz="4000" b="0" dirty="0">
                <a:solidFill>
                  <a:srgbClr val="14B5BF"/>
                </a:solidFill>
                <a:latin typeface="+mn-lt"/>
              </a:rPr>
              <a:t>Où trouver le dossier MDPH?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684" y="1668379"/>
            <a:ext cx="7024354" cy="38340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A la Maison Départementale des Personnes Handicapées  MDPH ou la Maison De l'Autonomie MDA (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dispositifs d'information, d'accueil et d'évaluation de la situation des personnes âgées et des personnes handicapées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Sur internet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site du service public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site de la CNSA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site du Conseil Départemental ou MDPH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F67DFB-5549-4456-876F-6EAFB789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06" y="2745807"/>
            <a:ext cx="45148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89" y="525707"/>
            <a:ext cx="10515600" cy="889680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14B5BF"/>
                </a:solidFill>
                <a:latin typeface="+mn-lt"/>
              </a:rPr>
              <a:t>      </a:t>
            </a:r>
            <a:r>
              <a:rPr lang="fr-FR" sz="4000" b="0" dirty="0">
                <a:solidFill>
                  <a:srgbClr val="14B5BF"/>
                </a:solidFill>
                <a:latin typeface="+mn-lt"/>
              </a:rPr>
              <a:t>Comment envoyer le dossier ? 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589" y="1780674"/>
            <a:ext cx="6679449" cy="41067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En A/R 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Effectuer des photocopies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rgbClr val="002060"/>
                </a:solidFill>
              </a:rPr>
              <a:t>Utile en cas de renouvellement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rgbClr val="002060"/>
                </a:solidFill>
              </a:rPr>
              <a:t>Utile en cas de perte du dossier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Conserver l’A/R,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ADB5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à laquelle les aides sont perçues</a:t>
            </a:r>
          </a:p>
          <a:p>
            <a:pPr marL="457200" lvl="1" indent="0">
              <a:buNone/>
            </a:pPr>
            <a:endParaRPr lang="fr-FR" sz="1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fr-FR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F3176F-39AF-4ECC-94F1-C204D6B5F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63" y="1456657"/>
            <a:ext cx="3530444" cy="36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0" dirty="0">
                <a:solidFill>
                  <a:srgbClr val="14B5BF"/>
                </a:solidFill>
                <a:latin typeface="+mn-lt"/>
              </a:rPr>
              <a:t>Les prestations, allocations et orientations</a:t>
            </a:r>
            <a:endParaRPr lang="fr-FR" sz="4000" b="0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F2EF67-EC83-4AA2-ACFE-2E73A683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20" y="903810"/>
            <a:ext cx="7062269" cy="52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C2F90-2BB1-48D9-AC9E-ADE3E9D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377" y="516614"/>
            <a:ext cx="10232171" cy="1030825"/>
          </a:xfrm>
        </p:spPr>
        <p:txBody>
          <a:bodyPr/>
          <a:lstStyle/>
          <a:p>
            <a:pPr algn="ctr"/>
            <a:r>
              <a:rPr lang="fr-FR" sz="4000" b="0" dirty="0">
                <a:solidFill>
                  <a:srgbClr val="14B5BF"/>
                </a:solidFill>
                <a:latin typeface="+mn-lt"/>
              </a:rPr>
              <a:t>Le certificat médical </a:t>
            </a:r>
            <a:endParaRPr lang="fr-FR" sz="4000" b="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10411-2132-4541-BE0F-1EE76D9B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957" y="1953087"/>
            <a:ext cx="11012906" cy="22982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Dans le cadre de la maladie rare, la partie médicale est importante</a:t>
            </a: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Le médecin de la MDPH ne connaît pas forcément votre maladie rare, il existe 7000 à 8000 maladies rares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Pour le remplissage : privilégier le médecin spécialiste référent lors d’une consultation dédiée uniquement au certificat médical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Possibilité de le faire remplir par le médecin traitant qui connaît votre maladie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Si besoin le compléter par des bilans médicaux (et non vos bilans sanguins ou radio)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Fiche focus Orpha.net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Protocoles Nationaux de Diagnostic et de Soins (PNDS)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Guides Pratiques du Réseau Maladies Rares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07E4DF-A78A-4B67-B9E2-4BFDE951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05" y="3863852"/>
            <a:ext cx="23812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2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MRO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BBE9"/>
      </a:accent1>
      <a:accent2>
        <a:srgbClr val="E2007A"/>
      </a:accent2>
      <a:accent3>
        <a:srgbClr val="E2007A"/>
      </a:accent3>
      <a:accent4>
        <a:srgbClr val="F7AC34"/>
      </a:accent4>
      <a:accent5>
        <a:srgbClr val="F7AC34"/>
      </a:accent5>
      <a:accent6>
        <a:srgbClr val="96C03A"/>
      </a:accent6>
      <a:hlink>
        <a:srgbClr val="E2007A"/>
      </a:hlink>
      <a:folHlink>
        <a:srgbClr val="E200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20899</TotalTime>
  <Words>1120</Words>
  <Application>Microsoft Office PowerPoint</Application>
  <PresentationFormat>Grand écran</PresentationFormat>
  <Paragraphs>130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Thème Office</vt:lpstr>
      <vt:lpstr>1_Thème Office</vt:lpstr>
      <vt:lpstr>Acrobat Document</vt:lpstr>
      <vt:lpstr>    1er Webinaire Bien remplir son dossier  MDPH  pour sa maladie rare</vt:lpstr>
      <vt:lpstr>   Le Réseau Maladies Rares Méditerranée</vt:lpstr>
      <vt:lpstr>   Programme</vt:lpstr>
      <vt:lpstr>Présentation PowerPoint</vt:lpstr>
      <vt:lpstr>Spécificités des maladies rares </vt:lpstr>
      <vt:lpstr>Où trouver le dossier MDPH?</vt:lpstr>
      <vt:lpstr>      Comment envoyer le dossier ? </vt:lpstr>
      <vt:lpstr>Les prestations, allocations et orientations</vt:lpstr>
      <vt:lpstr>Le certificat médical </vt:lpstr>
      <vt:lpstr>Le parcours du dossier MDPH </vt:lpstr>
      <vt:lpstr>Présentation PowerPoint</vt:lpstr>
      <vt:lpstr>L’équipe pluridisciplinaire de la MDPH </vt:lpstr>
      <vt:lpstr>Le PPC : Plan Personnalisé de Compensation</vt:lpstr>
      <vt:lpstr>La CDAPH :  la Commission des Droits et de l’Autonomie des Personnes Handicapées </vt:lpstr>
      <vt:lpstr>  Le dossier MDPH 1/9</vt:lpstr>
      <vt:lpstr> </vt:lpstr>
      <vt:lpstr> </vt:lpstr>
      <vt:lpstr>Le dossier MDPH 4/9 </vt:lpstr>
      <vt:lpstr>Le dossier MDPH 5/9 </vt:lpstr>
      <vt:lpstr>Le dossier MDPH 6/9 </vt:lpstr>
      <vt:lpstr>Le dossier MDPH 7/9 </vt:lpstr>
      <vt:lpstr>Le dossier MDPH 8/9 </vt:lpstr>
      <vt:lpstr>Le dossier MDPH 9/9 </vt:lpstr>
      <vt:lpstr> </vt:lpstr>
      <vt:lpstr>Guides pratiques du Réseau Maladies Rares</vt:lpstr>
      <vt:lpstr>  Contester  la réponse  de la MDPH</vt:lpstr>
      <vt:lpstr>Recours (suite)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Webinaire maladies rares :  Bien remplir son dossier  MDPH pour sa maladie rare</dc:title>
  <dc:creator>Sixtine JRD</dc:creator>
  <cp:lastModifiedBy>Manon Gavelle</cp:lastModifiedBy>
  <cp:revision>85</cp:revision>
  <dcterms:created xsi:type="dcterms:W3CDTF">2021-05-04T14:47:53Z</dcterms:created>
  <dcterms:modified xsi:type="dcterms:W3CDTF">2022-05-11T12:52:57Z</dcterms:modified>
</cp:coreProperties>
</file>